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12" r:id="rId2"/>
    <p:sldId id="262" r:id="rId3"/>
    <p:sldId id="259" r:id="rId4"/>
    <p:sldId id="313" r:id="rId5"/>
    <p:sldId id="314" r:id="rId6"/>
    <p:sldId id="316" r:id="rId7"/>
    <p:sldId id="318" r:id="rId8"/>
    <p:sldId id="317" r:id="rId9"/>
    <p:sldId id="319" r:id="rId10"/>
    <p:sldId id="320" r:id="rId11"/>
    <p:sldId id="322" r:id="rId12"/>
    <p:sldId id="321" r:id="rId13"/>
    <p:sldId id="30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120" autoAdjust="0"/>
  </p:normalViewPr>
  <p:slideViewPr>
    <p:cSldViewPr snapToGrid="0">
      <p:cViewPr varScale="1">
        <p:scale>
          <a:sx n="69" d="100"/>
          <a:sy n="69" d="100"/>
        </p:scale>
        <p:origin x="123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D5EB-E5D3-4D13-A91B-72E1E5F73751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5B38C-AE23-4135-9F87-8E679267E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5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7CEE-AFC3-3D97-6961-6D4010947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B90753-678F-0A95-014F-AA5BFC0BF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EA9784-02C4-E41A-7AA4-C13CCD4FA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F8DD-5435-056F-7777-04052F5C94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0BE1A-28EF-D509-73AD-2CF34FF90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661D18-3993-8AB2-6A5A-685557A679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B26CA-E033-4425-5DFE-869A30341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6A863-85EC-FF0B-98DB-293857800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8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28376-F702-3D2F-6059-2C5DF737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5B142-0837-531A-6679-76B5DE275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6863F-02FB-DB62-D2C7-2132C77B03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7B61A-5FFC-C0D6-BC9C-A1CB025C8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15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28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Trong bối cảnh thương mại điện tử 4.0, người dùng ngày càng yêu cầu trải nghiệm cá nhân hóa và hỗ trợ nhanh chóng.</a:t>
            </a:r>
            <a:br>
              <a:rPr lang="vi-VN" dirty="0"/>
            </a:br>
            <a:r>
              <a:rPr lang="vi-VN" dirty="0"/>
              <a:t>Tuy nhiên, </a:t>
            </a:r>
            <a:r>
              <a:rPr lang="vi-VN" dirty="0" err="1"/>
              <a:t>chatbot</a:t>
            </a:r>
            <a:r>
              <a:rPr lang="vi-VN" dirty="0"/>
              <a:t> truyền thống hiện nay thường cứng nhắc nếu </a:t>
            </a:r>
            <a:r>
              <a:rPr lang="vi-VN" dirty="0" err="1"/>
              <a:t>rule-based</a:t>
            </a:r>
            <a:r>
              <a:rPr lang="vi-VN" dirty="0"/>
              <a:t>, hoặc nếu dùng LLM thuần thì chi phí cao, phản hồi chậm và dễ ảo giác.</a:t>
            </a:r>
            <a:br>
              <a:rPr lang="vi-VN" dirty="0"/>
            </a:br>
            <a:r>
              <a:rPr lang="vi-VN" dirty="0"/>
              <a:t>Bên cạnh đó, hệ thống gợi ý sản phẩm gặp vấn đề </a:t>
            </a:r>
            <a:r>
              <a:rPr lang="vi-VN" dirty="0" err="1"/>
              <a:t>cold-start</a:t>
            </a:r>
            <a:r>
              <a:rPr lang="vi-VN" dirty="0"/>
              <a:t> khi thiếu dữ liệu người dùng.</a:t>
            </a:r>
            <a:br>
              <a:rPr lang="vi-VN" dirty="0"/>
            </a:br>
            <a:r>
              <a:rPr lang="vi-VN" dirty="0"/>
              <a:t>Đây là các vấn đề thực tiễn mà đề tài của em hướng tới giải quyết.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Từ các vấn đề trên, mục tiêu của em là xây dựng một hệ thống TMĐT linh hoạt, có khả năng hỗ trợ người dùng thông minh và gợi ý hiệu quả.</a:t>
            </a:r>
            <a:br>
              <a:rPr lang="vi-VN" dirty="0"/>
            </a:br>
            <a:r>
              <a:rPr lang="vi-VN" dirty="0"/>
              <a:t>Giải pháp đề xuất gồm ba phần chính:</a:t>
            </a:r>
            <a:br>
              <a:rPr lang="vi-VN" dirty="0"/>
            </a:br>
            <a:r>
              <a:rPr lang="vi-VN" dirty="0"/>
              <a:t>Thứ nhất là kiến trúc </a:t>
            </a:r>
            <a:r>
              <a:rPr lang="vi-VN" dirty="0" err="1"/>
              <a:t>Headless</a:t>
            </a:r>
            <a:r>
              <a:rPr lang="vi-VN" dirty="0"/>
              <a:t> </a:t>
            </a:r>
            <a:r>
              <a:rPr lang="vi-VN" dirty="0" err="1"/>
              <a:t>Commerce</a:t>
            </a:r>
            <a:r>
              <a:rPr lang="vi-VN" dirty="0"/>
              <a:t> để dễ mở rộng.</a:t>
            </a:r>
            <a:br>
              <a:rPr lang="vi-VN" dirty="0"/>
            </a:br>
            <a:r>
              <a:rPr lang="vi-VN" dirty="0"/>
              <a:t>Thứ hai là </a:t>
            </a:r>
            <a:r>
              <a:rPr lang="vi-VN" dirty="0" err="1"/>
              <a:t>chatbot</a:t>
            </a:r>
            <a:r>
              <a:rPr lang="vi-VN" dirty="0"/>
              <a:t> </a:t>
            </a:r>
            <a:r>
              <a:rPr lang="vi-VN" dirty="0" err="1"/>
              <a:t>Multi-Agent</a:t>
            </a:r>
            <a:r>
              <a:rPr lang="vi-VN" dirty="0"/>
              <a:t> nhằm tăng hiệu quả xử lý và giảm chi phí.</a:t>
            </a:r>
            <a:br>
              <a:rPr lang="vi-VN" dirty="0"/>
            </a:br>
            <a:r>
              <a:rPr lang="vi-VN" dirty="0"/>
              <a:t>Thứ ba là hệ thống gợi ý </a:t>
            </a:r>
            <a:r>
              <a:rPr lang="vi-VN" dirty="0" err="1"/>
              <a:t>Hybrid</a:t>
            </a:r>
            <a:r>
              <a:rPr lang="vi-VN" dirty="0"/>
              <a:t>, kết hợp cả </a:t>
            </a:r>
            <a:r>
              <a:rPr lang="vi-VN" dirty="0" err="1"/>
              <a:t>content-based</a:t>
            </a:r>
            <a:r>
              <a:rPr lang="vi-VN" dirty="0"/>
              <a:t> và </a:t>
            </a:r>
            <a:r>
              <a:rPr lang="vi-VN" dirty="0" err="1"/>
              <a:t>collaborative</a:t>
            </a:r>
            <a:r>
              <a:rPr lang="vi-VN" dirty="0"/>
              <a:t> </a:t>
            </a:r>
            <a:r>
              <a:rPr lang="vi-VN" dirty="0" err="1"/>
              <a:t>filtering</a:t>
            </a:r>
            <a:r>
              <a:rPr lang="vi-VN" dirty="0"/>
              <a:t> để hạn chế </a:t>
            </a:r>
            <a:r>
              <a:rPr lang="vi-VN" dirty="0" err="1"/>
              <a:t>cold-start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2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82CF0-B922-483D-9605-A806184E9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18C65-CD8E-5D84-B244-E04147A2C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3172F-9B24-376F-CC04-517853567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Về công nghệ, </a:t>
            </a:r>
            <a:r>
              <a:rPr lang="vi-VN" dirty="0" err="1"/>
              <a:t>frontend</a:t>
            </a:r>
            <a:r>
              <a:rPr lang="vi-VN" dirty="0"/>
              <a:t> được xây dựng bằng Next.js để hỗ trợ SSR và tối ưu SEO.</a:t>
            </a:r>
            <a:br>
              <a:rPr lang="vi-VN" dirty="0"/>
            </a:br>
            <a:r>
              <a:rPr lang="vi-VN" dirty="0" err="1"/>
              <a:t>Backend</a:t>
            </a:r>
            <a:r>
              <a:rPr lang="vi-VN" dirty="0"/>
              <a:t> TMĐT sử dụng </a:t>
            </a:r>
            <a:r>
              <a:rPr lang="vi-VN" dirty="0" err="1"/>
              <a:t>MedusaJS</a:t>
            </a:r>
            <a:r>
              <a:rPr lang="vi-VN" dirty="0"/>
              <a:t> theo mô hình </a:t>
            </a:r>
            <a:r>
              <a:rPr lang="vi-VN" dirty="0" err="1"/>
              <a:t>Headless</a:t>
            </a:r>
            <a:r>
              <a:rPr lang="vi-VN" dirty="0"/>
              <a:t> </a:t>
            </a:r>
            <a:r>
              <a:rPr lang="vi-VN" dirty="0" err="1"/>
              <a:t>Commerce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Phần AI </a:t>
            </a:r>
            <a:r>
              <a:rPr lang="vi-VN" dirty="0" err="1"/>
              <a:t>service</a:t>
            </a:r>
            <a:r>
              <a:rPr lang="vi-VN" dirty="0"/>
              <a:t> được triển khai riêng bằng </a:t>
            </a:r>
            <a:r>
              <a:rPr lang="vi-VN" dirty="0" err="1"/>
              <a:t>Python</a:t>
            </a:r>
            <a:r>
              <a:rPr lang="vi-VN" dirty="0"/>
              <a:t>, sử dụng </a:t>
            </a:r>
            <a:r>
              <a:rPr lang="vi-VN" dirty="0" err="1"/>
              <a:t>LangChain</a:t>
            </a:r>
            <a:r>
              <a:rPr lang="vi-VN" dirty="0"/>
              <a:t>, </a:t>
            </a:r>
            <a:r>
              <a:rPr lang="vi-VN" dirty="0" err="1"/>
              <a:t>OpenAI</a:t>
            </a:r>
            <a:r>
              <a:rPr lang="vi-VN" dirty="0"/>
              <a:t> API và </a:t>
            </a:r>
            <a:r>
              <a:rPr lang="vi-VN" dirty="0" err="1"/>
              <a:t>Qdrant</a:t>
            </a:r>
            <a:r>
              <a:rPr lang="vi-VN" dirty="0"/>
              <a:t> làm </a:t>
            </a:r>
            <a:r>
              <a:rPr lang="vi-VN" dirty="0" err="1"/>
              <a:t>vector</a:t>
            </a:r>
            <a:r>
              <a:rPr lang="vi-VN" dirty="0"/>
              <a:t> </a:t>
            </a:r>
            <a:r>
              <a:rPr lang="vi-VN" dirty="0" err="1"/>
              <a:t>database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Dữ liệu được lưu trữ bằng </a:t>
            </a:r>
            <a:r>
              <a:rPr lang="vi-VN" dirty="0" err="1"/>
              <a:t>PostgreSQL</a:t>
            </a:r>
            <a:r>
              <a:rPr lang="vi-VN" dirty="0"/>
              <a:t> và </a:t>
            </a:r>
            <a:r>
              <a:rPr lang="vi-VN" dirty="0" err="1"/>
              <a:t>Redis</a:t>
            </a:r>
            <a:r>
              <a:rPr lang="vi-VN" dirty="0"/>
              <a:t> để hỗ trợ </a:t>
            </a:r>
            <a:r>
              <a:rPr lang="vi-VN" dirty="0" err="1"/>
              <a:t>cache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688C4-C01B-2EE2-B9E1-999B763DD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31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8471A-3420-75BA-A280-D56B33765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D2EAD9-5897-C522-F4DB-4F047EAC9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52961-58DB-8420-5F0F-5662E30FB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Kiến trúc hệ thống được chia thành ba khối chính: </a:t>
            </a:r>
            <a:r>
              <a:rPr lang="vi-VN" dirty="0" err="1"/>
              <a:t>frontend</a:t>
            </a:r>
            <a:r>
              <a:rPr lang="vi-VN" dirty="0"/>
              <a:t>, </a:t>
            </a:r>
            <a:r>
              <a:rPr lang="vi-VN" dirty="0" err="1"/>
              <a:t>backend</a:t>
            </a:r>
            <a:r>
              <a:rPr lang="vi-VN" dirty="0"/>
              <a:t> TMĐT và AI </a:t>
            </a:r>
            <a:r>
              <a:rPr lang="vi-VN" dirty="0" err="1"/>
              <a:t>service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AI </a:t>
            </a:r>
            <a:r>
              <a:rPr lang="vi-VN" dirty="0" err="1"/>
              <a:t>service</a:t>
            </a:r>
            <a:r>
              <a:rPr lang="vi-VN" dirty="0"/>
              <a:t> được tách riêng để đảm bảo tính độc lập, dễ mở rộng và không ảnh hưởng trực tiếp đến luồng thương mại.</a:t>
            </a:r>
            <a:br>
              <a:rPr lang="vi-VN" dirty="0"/>
            </a:br>
            <a:r>
              <a:rPr lang="vi-VN" dirty="0"/>
              <a:t>Cách thiết kế này giúp hệ thống linh hoạt, dễ thay đổi mô hình AI mà không cần chỉnh sửa </a:t>
            </a:r>
            <a:r>
              <a:rPr lang="vi-VN" dirty="0" err="1"/>
              <a:t>backend</a:t>
            </a:r>
            <a:r>
              <a:rPr lang="vi-VN" dirty="0"/>
              <a:t> chính.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623DA-E4DE-774C-409A-430C35563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6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EBB6-6B16-F8F0-B841-18E2C9CAF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B5EDFC-9B33-3171-90F4-D29076B7E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350D4-28A9-22EF-E375-A4C390A6D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Thay vì sử dụng một LLM duy nhất cho mọi tác vụ, em thiết kế </a:t>
            </a:r>
            <a:r>
              <a:rPr lang="vi-VN" dirty="0" err="1"/>
              <a:t>chatbot</a:t>
            </a:r>
            <a:r>
              <a:rPr lang="vi-VN" dirty="0"/>
              <a:t> theo mô hình </a:t>
            </a:r>
            <a:r>
              <a:rPr lang="vi-VN" dirty="0" err="1"/>
              <a:t>Multi-Agent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/>
              <a:t>Mỗi </a:t>
            </a:r>
            <a:r>
              <a:rPr lang="vi-VN" dirty="0" err="1"/>
              <a:t>agent</a:t>
            </a:r>
            <a:r>
              <a:rPr lang="vi-VN" dirty="0"/>
              <a:t> đảm nhiệm một vai trò cụ thể như phân tích ý định, truy vấn dữ liệu hay sinh phản hồi.</a:t>
            </a:r>
            <a:br>
              <a:rPr lang="vi-VN" dirty="0"/>
            </a:br>
            <a:r>
              <a:rPr lang="vi-VN" dirty="0"/>
              <a:t>Cách tiếp cận này giúp giảm chi phí gọi LLM, tăng tốc độ phản hồi và hạn chế ảo giác so với LLM thuần.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DF4EB-5135-57BD-C32E-06976B429F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2A50-D119-6189-EC30-B034006A2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1533EA-D817-8D88-C8E8-1A25FD20C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1BEBDB-42A2-12E1-534E-0C3926591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Hệ thống gợi ý được thiết kế theo hướng </a:t>
            </a:r>
            <a:r>
              <a:rPr lang="vi-VN" dirty="0" err="1"/>
              <a:t>Hybrid</a:t>
            </a:r>
            <a:r>
              <a:rPr lang="vi-VN" dirty="0"/>
              <a:t>, kết hợp </a:t>
            </a:r>
            <a:r>
              <a:rPr lang="vi-VN" dirty="0" err="1"/>
              <a:t>content-based</a:t>
            </a:r>
            <a:r>
              <a:rPr lang="vi-VN" dirty="0"/>
              <a:t> và </a:t>
            </a:r>
            <a:r>
              <a:rPr lang="vi-VN" dirty="0" err="1"/>
              <a:t>collaborative</a:t>
            </a:r>
            <a:r>
              <a:rPr lang="vi-VN" dirty="0"/>
              <a:t> </a:t>
            </a:r>
            <a:r>
              <a:rPr lang="vi-VN" dirty="0" err="1"/>
              <a:t>filtering</a:t>
            </a:r>
            <a:r>
              <a:rPr lang="vi-VN" dirty="0"/>
              <a:t>.</a:t>
            </a:r>
            <a:br>
              <a:rPr lang="vi-VN" dirty="0"/>
            </a:br>
            <a:r>
              <a:rPr lang="vi-VN" dirty="0" err="1"/>
              <a:t>Content-based</a:t>
            </a:r>
            <a:r>
              <a:rPr lang="vi-VN" dirty="0"/>
              <a:t> giúp gợi ý ngay cả khi người dùng mới, còn </a:t>
            </a:r>
            <a:r>
              <a:rPr lang="vi-VN" dirty="0" err="1"/>
              <a:t>collaborative</a:t>
            </a:r>
            <a:r>
              <a:rPr lang="vi-VN" dirty="0"/>
              <a:t> </a:t>
            </a:r>
            <a:r>
              <a:rPr lang="vi-VN" dirty="0" err="1"/>
              <a:t>filtering</a:t>
            </a:r>
            <a:r>
              <a:rPr lang="vi-VN" dirty="0"/>
              <a:t> phát huy hiệu quả khi có đủ dữ liệu hành vi.</a:t>
            </a:r>
            <a:br>
              <a:rPr lang="vi-VN" dirty="0"/>
            </a:br>
            <a:r>
              <a:rPr lang="vi-VN" dirty="0"/>
              <a:t>Sự kết hợp này giúp hệ thống cân bằng giữa độ chính xác và khả năng mở rộng trong thực tế.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46114-ECF9-A6E8-B932-37F22DAAEC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0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8B6A-3387-03CD-1A86-CD0470033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90546-2DDC-8B0D-B7EF-E25502EF85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4BAAF-CF75-D10A-5F4D-3BECA8CC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7C748-C471-CB4B-FACB-D49D1B16A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6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EC1E-039B-496F-F4D8-C5DD6DD73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6CAE3-D940-399F-AC73-790B07206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C5F299-51F8-1530-9ADD-80A08A30B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D808D-F9C3-22FF-CADD-7CAC13E44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5B38C-AE23-4135-9F87-8E679267EB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8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C4D44-5659-49BB-99D0-407F99CA0F70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6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927B-707E-4DB2-835F-9FA56F0070DF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9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8331-12B7-4AAB-9C57-1A174B6B691E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24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A710-91E0-48D0-B2D6-5548F2601BDC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0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65CF2-A9F7-40BA-A847-A734BA923F44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E8FB-822C-46EC-ABF4-50B1A19D6715}" type="datetime1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1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13EDE-ACAA-4DAA-A630-A65F353220EF}" type="datetime1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F9AC-64B1-4CE2-BFC6-3AB78F635C6A}" type="datetime1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5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86E6-C68C-4876-B4C7-D83A75957588}" type="datetime1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7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01FA-095B-4FA2-B5F7-F4D1811AAFF8}" type="datetime1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2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6628D-63DD-494C-B620-67E651E3DEE1}" type="datetime1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9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2270C-4255-4D87-9C2B-3041D1AC53DF}" type="datetime1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3278C-7560-4C6F-B1DD-AEF29AC45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7199"/>
            <a:ext cx="3890513" cy="1466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50743" y="448573"/>
            <a:ext cx="3890513" cy="1466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01487" y="457199"/>
            <a:ext cx="3890513" cy="14664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356350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5" y="835332"/>
            <a:ext cx="970300" cy="970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14575" y="835332"/>
            <a:ext cx="896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TRƯỜNG ĐẠI HỌC VINH</a:t>
            </a:r>
          </a:p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VIỆN KỸ THUẬT VÀ CÔNG NGHỆ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7164" y="1925254"/>
            <a:ext cx="6357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ĐỒ ÁN TỐT NGHIỆP ĐẠI HỌC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7545" y="2337415"/>
            <a:ext cx="77169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b="1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ĐỀ TÀI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:</a:t>
            </a:r>
          </a:p>
          <a:p>
            <a:pPr algn="ctr"/>
            <a:r>
              <a:rPr lang="vi-VN" sz="2400" b="1" dirty="0">
                <a:solidFill>
                  <a:srgbClr val="FF0000"/>
                </a:solidFill>
                <a:latin typeface="Lato" panose="020F0502020204030203"/>
              </a:rPr>
              <a:t>XÂY DỰNG HỆ THỐNG THƯƠNG MẠI ĐIỆN TỬ TÍCH HỢP TRỢ LÝ ẢO MULTI-AGENT VÀ </a:t>
            </a:r>
            <a:endParaRPr lang="en-US" sz="2400" b="1" dirty="0">
              <a:solidFill>
                <a:srgbClr val="FF0000"/>
              </a:solidFill>
              <a:latin typeface="Lato" panose="020F0502020204030203"/>
            </a:endParaRPr>
          </a:p>
          <a:p>
            <a:pPr algn="ctr"/>
            <a:r>
              <a:rPr lang="vi-VN" sz="2400" b="1" dirty="0">
                <a:solidFill>
                  <a:srgbClr val="FF0000"/>
                </a:solidFill>
                <a:latin typeface="Lato" panose="020F0502020204030203"/>
              </a:rPr>
              <a:t>GỢI Ý CÁ NHÂN HÓA</a:t>
            </a:r>
            <a:endParaRPr lang="en-US" sz="2400" b="1" dirty="0">
              <a:solidFill>
                <a:srgbClr val="FF0000"/>
              </a:solidFill>
              <a:latin typeface="Lato" panose="020F0502020204030203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822681"/>
              </p:ext>
            </p:extLst>
          </p:nvPr>
        </p:nvGraphicFramePr>
        <p:xfrm>
          <a:off x="3500462" y="4531279"/>
          <a:ext cx="5948338" cy="1190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7523">
                  <a:extLst>
                    <a:ext uri="{9D8B030D-6E8A-4147-A177-3AD203B41FA5}">
                      <a16:colId xmlns:a16="http://schemas.microsoft.com/office/drawing/2014/main" val="1187554762"/>
                    </a:ext>
                  </a:extLst>
                </a:gridCol>
                <a:gridCol w="3340815">
                  <a:extLst>
                    <a:ext uri="{9D8B030D-6E8A-4147-A177-3AD203B41FA5}">
                      <a16:colId xmlns:a16="http://schemas.microsoft.com/office/drawing/2014/main" val="4111082546"/>
                    </a:ext>
                  </a:extLst>
                </a:gridCol>
              </a:tblGrid>
              <a:tr h="44866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Giảng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hướng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dẫn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PGS. TS. Hoàng Hữu Việt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473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Sinh </a:t>
                      </a: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viên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thực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hiện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Đặng Ngọc Anh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653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MSSV: 215748020110333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Lớp</a:t>
                      </a:r>
                      <a:r>
                        <a:rPr lang="en-US" sz="16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Lato" panose="020F0502020204030203"/>
                          <a:ea typeface="+mn-ea"/>
                          <a:cs typeface="+mn-cs"/>
                        </a:rPr>
                        <a:t>: 62K6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7398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585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BBC5C-E51B-FFE1-75EA-A1D8FF03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7BDB54-E56C-EA3A-702A-5237E8CEF4D6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E1A77C-6DA4-9667-879D-4542CD76F5CF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AF7899-A36D-A206-F952-58C3DE10EE3D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41B22F-B97D-0180-75BB-10E8DDCD3A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87958-5C07-63E7-38B9-6C4B9537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10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0736D-2387-C0C2-0988-B4AFB22AD80A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8.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Đánh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giá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thực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nghiệm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(Multi-Agent)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138B6F-4293-7419-1FD0-30EAE05DB9EB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F98543-285B-30EC-EA63-08C1BE3AB8D3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1C11FA-E5FA-E8CB-1E76-C3DB1CE5AB25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3986EC-2A03-AD13-A394-DFCE5BF0023B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E3A74-B494-0CE0-0B8B-2DB1AF8F3C01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pic>
        <p:nvPicPr>
          <p:cNvPr id="3" name="Picture 2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9F0725FC-465A-AE3F-5AE9-869F525FF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00" y="920817"/>
            <a:ext cx="6215340" cy="3702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graph with a green and orange bar&#10;&#10;AI-generated content may be incorrect.">
            <a:extLst>
              <a:ext uri="{FF2B5EF4-FFF2-40B4-BE49-F238E27FC236}">
                <a16:creationId xmlns:a16="http://schemas.microsoft.com/office/drawing/2014/main" id="{3964B9D9-133C-E662-4AFD-8087DBE0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24" y="3081083"/>
            <a:ext cx="4985385" cy="30851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16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F3024-5A0F-05E6-8E42-9AD984EC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31FA83-D886-15DF-3441-1D4A9B730F96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E23F3F-BA5D-CF4C-C263-6696A83303C3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A2C06-51F2-EE92-7673-E492B82F307C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C26CAFF-A6DF-4E28-C959-72E141788E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0492A-072C-2BFE-B094-AE47EA7D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11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610B9A-5A60-A92A-522C-1FA04A288C82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8.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Đánh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giá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thực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nghiệm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(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thống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gợi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ý)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7074F8-EDC2-6DC2-5627-54CF778B4E60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43E0D1-9FE9-36CE-5706-4E32D8358BBD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D5965D5-6CED-2ED4-1061-711BE82A20E9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FB027C-03A0-0550-AD46-77ED701F4BCD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100E6-443C-1A4B-7E69-0D47AFF894D7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pic>
        <p:nvPicPr>
          <p:cNvPr id="9" name="Picture 8" descr="A graph with blue and orange bars&#10;&#10;AI-generated content may be incorrect.">
            <a:extLst>
              <a:ext uri="{FF2B5EF4-FFF2-40B4-BE49-F238E27FC236}">
                <a16:creationId xmlns:a16="http://schemas.microsoft.com/office/drawing/2014/main" id="{64AA8CC5-2494-C612-FC78-3E200A29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07" y="984509"/>
            <a:ext cx="6188773" cy="3691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graph with a green and red bar&#10;&#10;AI-generated content may be incorrect.">
            <a:extLst>
              <a:ext uri="{FF2B5EF4-FFF2-40B4-BE49-F238E27FC236}">
                <a16:creationId xmlns:a16="http://schemas.microsoft.com/office/drawing/2014/main" id="{F25F4EC0-E2C1-7D82-8E54-35B29BE49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24" y="3048743"/>
            <a:ext cx="5036609" cy="3127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84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F84E5-762B-474A-C2F2-CE94AD2AF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44C9A4-A3B4-FE4D-6076-D293EB695784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AA44D-635E-FEA2-0B9B-F26FC6C2B1FD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4EA841-CDCC-7A52-F243-803D9516C37C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CDF04A-3992-8D1B-C0D7-738493EC0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E1831-5754-1E92-B5E1-E2A56798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12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BAF2C-B7DC-3F5F-2AEA-7CDF4B98754A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9.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Kết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luận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Hạn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chế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Hướng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phát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triển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CFB795-0765-D2B5-578C-8BA58B51A8E6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AD9356-2DD7-2FDC-FB9B-88F07A18261B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2BFAFF5-0DF2-3085-71A8-D7EF4F54E53C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D829F-E148-B42F-3489-CA6408FC366D}"/>
              </a:ext>
            </a:extLst>
          </p:cNvPr>
          <p:cNvSpPr txBox="1"/>
          <p:nvPr/>
        </p:nvSpPr>
        <p:spPr>
          <a:xfrm>
            <a:off x="722361" y="3560151"/>
            <a:ext cx="10829559" cy="231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Hướng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phát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triển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: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+ 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Tự chủ mô hình SLM (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Small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Language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Model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-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Llama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3/Phi-3) để giảm chi phí.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+ 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Tìm kiếm đa phương thức (Hình ảnh/Giọng nói).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+ 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Phân tích hành vi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Real-time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A74802-94C1-0B3F-1982-1C5424241C44}"/>
              </a:ext>
            </a:extLst>
          </p:cNvPr>
          <p:cNvSpPr txBox="1"/>
          <p:nvPr/>
        </p:nvSpPr>
        <p:spPr>
          <a:xfrm>
            <a:off x="741872" y="2344935"/>
            <a:ext cx="8767888" cy="112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Hạn chế: Phụ thuộc API bên thứ 3 (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OpenAI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- chi phí), Dữ liệu người dùng thực tế còn ít để tối ưu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Collaborative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Filtering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19503-ED9D-100B-855F-21095797A3F2}"/>
              </a:ext>
            </a:extLst>
          </p:cNvPr>
          <p:cNvSpPr txBox="1"/>
          <p:nvPr/>
        </p:nvSpPr>
        <p:spPr>
          <a:xfrm>
            <a:off x="741872" y="1125501"/>
            <a:ext cx="7513320" cy="112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Đạt được: Hệ thống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Headless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hoàn chỉnh, </a:t>
            </a:r>
            <a:r>
              <a:rPr lang="vi-VN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Chatbot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thông minh, Gợi ý hiệu quả, Hiệu năng cao.</a:t>
            </a:r>
          </a:p>
        </p:txBody>
      </p:sp>
    </p:spTree>
    <p:extLst>
      <p:ext uri="{BB962C8B-B14F-4D97-AF65-F5344CB8AC3E}">
        <p14:creationId xmlns:p14="http://schemas.microsoft.com/office/powerpoint/2010/main" val="133798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3278C-7560-4C6F-B1DD-AEF29AC4542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71647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71647" y="0"/>
            <a:ext cx="3720353" cy="6858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10600" y="3013501"/>
            <a:ext cx="3792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Lato" panose="020F0502020204030203"/>
              </a:rPr>
              <a:t>THANK YOU 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983" y="6470463"/>
            <a:ext cx="251012" cy="2510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89995" y="639591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ato" panose="020F0502020204030203"/>
              </a:rPr>
              <a:t>vinhuni.edu.vn</a:t>
            </a:r>
          </a:p>
        </p:txBody>
      </p:sp>
    </p:spTree>
    <p:extLst>
      <p:ext uri="{BB962C8B-B14F-4D97-AF65-F5344CB8AC3E}">
        <p14:creationId xmlns:p14="http://schemas.microsoft.com/office/powerpoint/2010/main" val="241060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1867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2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1.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Bối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cảnh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Vấn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đề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thực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tiễn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00" y="1194118"/>
            <a:ext cx="9039180" cy="112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vi-VN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Thương mại điện tử 4.0: Cần trải nghiệm liền mạch, cá nhân hóa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,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hỗ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trơ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khách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hàng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.</a:t>
            </a:r>
            <a:endParaRPr lang="vi-VN" sz="2400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E678D-B1B4-849B-FC44-015FC0A52CCC}"/>
              </a:ext>
            </a:extLst>
          </p:cNvPr>
          <p:cNvSpPr txBox="1"/>
          <p:nvPr/>
        </p:nvSpPr>
        <p:spPr>
          <a:xfrm>
            <a:off x="383600" y="2348960"/>
            <a:ext cx="5757940" cy="3343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Thách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thức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hiện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tại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(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Bảng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1.1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báo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cáo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):</a:t>
            </a:r>
          </a:p>
          <a:p>
            <a:pPr marL="0" lvl="1">
              <a:lnSpc>
                <a:spcPct val="150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+ Chatbot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truyền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thống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: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Cứng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nhắc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(Rule-based)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hoặc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Ảo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giác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/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Chậm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/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Đắt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(LLM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thuần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túy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).</a:t>
            </a:r>
          </a:p>
          <a:p>
            <a:pPr marL="0" lvl="1">
              <a:lnSpc>
                <a:spcPct val="150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+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Gợi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ý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sản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phẩm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: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Vấn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đề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Cold-start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khi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thiếu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dữ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liệu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.</a:t>
            </a:r>
          </a:p>
        </p:txBody>
      </p:sp>
      <p:pic>
        <p:nvPicPr>
          <p:cNvPr id="1026" name="Picture 2" descr="Ngành thương mại điện tử - Xu hướng của thời đại 4.0 - tvu.edu.vn">
            <a:extLst>
              <a:ext uri="{FF2B5EF4-FFF2-40B4-BE49-F238E27FC236}">
                <a16:creationId xmlns:a16="http://schemas.microsoft.com/office/drawing/2014/main" id="{D1AC6816-EA52-4B7A-FA65-97D835B9A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20" y="2474112"/>
            <a:ext cx="5757940" cy="374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26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3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2.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Mục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tiêu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Giải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pháp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đề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xuất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B5BEC1-20C4-2425-9C4B-ABB7ED351E46}"/>
              </a:ext>
            </a:extLst>
          </p:cNvPr>
          <p:cNvSpPr/>
          <p:nvPr/>
        </p:nvSpPr>
        <p:spPr>
          <a:xfrm>
            <a:off x="445707" y="1173521"/>
            <a:ext cx="9796720" cy="573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Kiến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trúc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Headless Commerce (Linh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hoạt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0C10F-F05C-A30F-7AA8-0433DB91C186}"/>
              </a:ext>
            </a:extLst>
          </p:cNvPr>
          <p:cNvSpPr txBox="1"/>
          <p:nvPr/>
        </p:nvSpPr>
        <p:spPr>
          <a:xfrm>
            <a:off x="445707" y="1785771"/>
            <a:ext cx="6524938" cy="112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Chatbot Multi-Agent (Nhanh + Thông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minh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+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Tiết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kiệm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58ADEA-0918-09F2-6760-69C226E97529}"/>
              </a:ext>
            </a:extLst>
          </p:cNvPr>
          <p:cNvSpPr txBox="1"/>
          <p:nvPr/>
        </p:nvSpPr>
        <p:spPr>
          <a:xfrm>
            <a:off x="445707" y="2913131"/>
            <a:ext cx="4775650" cy="112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Hệ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thống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gợi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ý Hybrid (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Kết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hợp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Content-based + Collaborative).</a:t>
            </a:r>
          </a:p>
        </p:txBody>
      </p:sp>
      <p:pic>
        <p:nvPicPr>
          <p:cNvPr id="2050" name="Picture 2" descr="Blog - What is Headless Commerce? A Complete Guide">
            <a:extLst>
              <a:ext uri="{FF2B5EF4-FFF2-40B4-BE49-F238E27FC236}">
                <a16:creationId xmlns:a16="http://schemas.microsoft.com/office/drawing/2014/main" id="{4C4E3B47-666D-FEDC-77B1-A9DF420A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639" y="987191"/>
            <a:ext cx="4112021" cy="217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21D364-7AFD-1C75-9903-FDC205200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7" y="3203630"/>
            <a:ext cx="4826310" cy="295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D05708-720D-6354-00BC-E8FAB2A1E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47" y="4100587"/>
            <a:ext cx="3908434" cy="220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6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38BC4-D6EE-F333-5D62-B12D764E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E87C66-4AE5-7764-95A4-6E23FFCBDEA2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C80817-39C3-58C4-B3B2-3271A072255D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339A84-DA8A-A642-F247-83FB60F9147E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AC23FF-4599-5F25-219B-9532AA106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A74AD-5AA1-DF04-A672-721EDFCC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4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EAC08-382F-652C-9089-DB9B4C36DD5D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3. 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Công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nghệ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sử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dụng</a:t>
            </a:r>
            <a:endParaRPr lang="en-US" sz="3200" dirty="0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861EB-9415-F9CD-2A7A-6AC8F752F860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514E8E-E0EF-D9C3-BC1D-4E63435BA76E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9B866C3-8AFD-AD64-6C86-B7DFBAEA35A8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368AF0-7912-4FBE-8086-972738F55A46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1EB895-7135-3F82-10BF-A68CB15FC76E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4E5BDC-995E-FC35-962A-39E4561C12D9}"/>
              </a:ext>
            </a:extLst>
          </p:cNvPr>
          <p:cNvSpPr txBox="1"/>
          <p:nvPr/>
        </p:nvSpPr>
        <p:spPr>
          <a:xfrm>
            <a:off x="445707" y="1034507"/>
            <a:ext cx="9393094" cy="231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Frontend: Next.js (SSR/SSG).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Backend: 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MedusaJS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(Headless Commerce).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AI Service: Python,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LangChain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, OpenAI API,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Qdrant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(Vector DB).</a:t>
            </a:r>
          </a:p>
          <a:p>
            <a:pPr>
              <a:lnSpc>
                <a:spcPct val="150000"/>
              </a:lnSpc>
              <a:spcAft>
                <a:spcPts val="225"/>
              </a:spcAft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- Database/Cache: PostgreSQL, Redis.</a:t>
            </a:r>
          </a:p>
        </p:txBody>
      </p:sp>
      <p:pic>
        <p:nvPicPr>
          <p:cNvPr id="3074" name="Picture 2" descr="Abhyudaya Softech - Full Stack Development &amp; AI Solutions">
            <a:extLst>
              <a:ext uri="{FF2B5EF4-FFF2-40B4-BE49-F238E27FC236}">
                <a16:creationId xmlns:a16="http://schemas.microsoft.com/office/drawing/2014/main" id="{52FF2102-8A1A-9801-63C7-AB67BEFE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080" y="291658"/>
            <a:ext cx="3866322" cy="24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dusa: JS-based building blocks for digital commerce : r/javascript">
            <a:extLst>
              <a:ext uri="{FF2B5EF4-FFF2-40B4-BE49-F238E27FC236}">
                <a16:creationId xmlns:a16="http://schemas.microsoft.com/office/drawing/2014/main" id="{91AE6F59-737B-A2FF-DC17-D2038278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17" y="3346807"/>
            <a:ext cx="4451558" cy="222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 5 Generative AI Frameworks to Use in 2025- Analytics Vidhya">
            <a:extLst>
              <a:ext uri="{FF2B5EF4-FFF2-40B4-BE49-F238E27FC236}">
                <a16:creationId xmlns:a16="http://schemas.microsoft.com/office/drawing/2014/main" id="{4E85BA8D-6C06-AB4B-7E56-6A975803E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2" b="18766"/>
          <a:stretch>
            <a:fillRect/>
          </a:stretch>
        </p:blipFill>
        <p:spPr bwMode="auto">
          <a:xfrm>
            <a:off x="5131389" y="4152415"/>
            <a:ext cx="2671094" cy="167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63517A3-1E92-10BE-1089-B4A1BD0D4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1" t="21133" r="10472" b="21511"/>
          <a:stretch>
            <a:fillRect/>
          </a:stretch>
        </p:blipFill>
        <p:spPr bwMode="auto">
          <a:xfrm>
            <a:off x="8027597" y="4288114"/>
            <a:ext cx="3434586" cy="147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76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F719-49F3-33A0-253E-40C1BAB6F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616E08-AEFE-A390-3105-5F27ACC5153F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DE92B2-F2DF-2D66-725A-67A3488A3E5A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FDFF17-D794-11A0-F6F4-84A71A4C3821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25DE86-0CC4-A547-FE15-B5F7173CE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95EF4-B8A5-68EC-47C5-30E720F3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5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7A796-916B-2FAE-001D-3A85970158AC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4.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Kiến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trúc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tổng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thể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thống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57A318-959B-E014-15E4-3128240A9FED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89F941-5F9A-DC40-E0E5-3BAAAF471EB5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004979-EEA8-9682-9F95-490124DA1FB3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117F4-17A9-F8C8-E2E1-EB41D7CD3D9B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881EC-EA29-1843-FF2F-F34314107638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pic>
        <p:nvPicPr>
          <p:cNvPr id="3" name="Picture 2" descr="A diagram of a chatbot service&#10;&#10;AI-generated content may be incorrect.">
            <a:extLst>
              <a:ext uri="{FF2B5EF4-FFF2-40B4-BE49-F238E27FC236}">
                <a16:creationId xmlns:a16="http://schemas.microsoft.com/office/drawing/2014/main" id="{C8F71877-8A5E-B08A-3590-22BFC1442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02" y="895350"/>
            <a:ext cx="8800465" cy="50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1E10D3-0684-8582-2FA5-F49F7526B0B8}"/>
              </a:ext>
            </a:extLst>
          </p:cNvPr>
          <p:cNvSpPr/>
          <p:nvPr/>
        </p:nvSpPr>
        <p:spPr>
          <a:xfrm>
            <a:off x="4657198" y="5814362"/>
            <a:ext cx="3032871" cy="573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Biểu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ca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dụng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72959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D87B-EC88-E40A-3DB3-B7FFE1EAE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9266B3-80C3-7649-DDE0-DD471D31D15B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9C3FA4-F190-0638-5014-0F5411DE3A61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9CF89-F2BF-B455-7B01-4E584B263926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164A053-0638-7E26-D415-28A889C5B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D4E9D-3806-F4F2-5E10-C32B5370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6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07841-A067-0132-2DCF-3CA4B9D30D3D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5.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Thiết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kế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Chatbot Multi-Agent (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Trọng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tâm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1)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971A9D5-3D56-BC0E-84D7-16FD00B63696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9056DC-8DC8-C261-6BBE-E975BA3A5FC1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52862F-0216-A965-4FF6-D445996B73CD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BD44C-5889-B0AA-FF49-AC9C3D6575F1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E9E720-E16A-CDF8-91C7-1DBB18C18A95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A1857-51C5-7562-23E8-6E48D7A04438}"/>
              </a:ext>
            </a:extLst>
          </p:cNvPr>
          <p:cNvSpPr/>
          <p:nvPr/>
        </p:nvSpPr>
        <p:spPr>
          <a:xfrm>
            <a:off x="4657198" y="5814362"/>
            <a:ext cx="3032871" cy="573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Biểu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ca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dụng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pic>
        <p:nvPicPr>
          <p:cNvPr id="12" name="Picture 11" descr="A diagram of a service&#10;&#10;AI-generated content may be incorrect.">
            <a:extLst>
              <a:ext uri="{FF2B5EF4-FFF2-40B4-BE49-F238E27FC236}">
                <a16:creationId xmlns:a16="http://schemas.microsoft.com/office/drawing/2014/main" id="{1906A2ED-06B1-22F5-10C2-ECFA794AA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52" y="928834"/>
            <a:ext cx="7870662" cy="57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A6C54-228D-87A1-204F-79D7F1651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8ADC32-9040-0C20-04D2-9B84D6E4A0C1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16E7BE-9863-3219-F682-F1FBC91D3250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D6A0AA-C19E-7C16-BE80-06D8CC8425EB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A1E212-5D14-182F-E153-2A8B341A4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F1443-AEF4-C61B-EAE9-DBBBFBB4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7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735C29-8A37-3446-F1AB-DA8096AE9A41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6. </a:t>
            </a:r>
            <a:r>
              <a:rPr lang="en-US" b="1" dirty="0"/>
              <a:t> 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Thiết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kế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thống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Gợi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ý (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Trọng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tâm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2)</a:t>
            </a:r>
            <a:endParaRPr lang="en-US" sz="3200" noProof="1">
              <a:solidFill>
                <a:schemeClr val="bg1"/>
              </a:solidFill>
              <a:latin typeface="Lato" panose="020F0502020204030203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4EC1F3-5CF5-DA1A-09DE-43314E0804BA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DEE611-68C0-3AEC-FB3E-C7406FAAB5E4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6B9BA-6F85-ECA2-8220-EFAEEF9589DD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8C7509-D6AC-7524-B3F6-E8B2357D8C51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C33324-B781-ED99-5453-173E162844C5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8DE8DE-5C07-1BE3-2A93-F47568F71EFB}"/>
              </a:ext>
            </a:extLst>
          </p:cNvPr>
          <p:cNvSpPr/>
          <p:nvPr/>
        </p:nvSpPr>
        <p:spPr>
          <a:xfrm>
            <a:off x="4657198" y="5814362"/>
            <a:ext cx="3032871" cy="573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Biểu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đồ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ca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sử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dụng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446CF-86B3-8991-0295-E9946A179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60" y="906703"/>
            <a:ext cx="8793480" cy="557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958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DBF4-801F-F9E2-A8D1-1A3E1E6E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B84D0-BE55-10B9-0054-A119FB304DFA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987B92-E8DA-E375-C647-3272373D58D1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91B048-EFB5-B135-372C-27FE7147FA37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88A745-0DD7-15C0-87C5-C3A242944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D86F9-2524-2ECD-E1D8-8BAE793D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8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54AB57-4EE5-D61B-3E4E-D74DF3BB2804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7.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Kết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quả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Triển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khai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&amp; Demo (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Hình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ảnh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)</a:t>
            </a:r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6BBA07-4B5F-4EB3-7131-EF87B48058FC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0980FFA-5132-5017-AD6B-F62A1E22349D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F34266-3343-B0E6-D813-1971E83A2B73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E6DA5-7D88-649A-BC3A-01500074C023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77D0FB-CD6B-7F8F-BBBB-D03420F9D998}"/>
              </a:ext>
            </a:extLst>
          </p:cNvPr>
          <p:cNvSpPr txBox="1"/>
          <p:nvPr/>
        </p:nvSpPr>
        <p:spPr>
          <a:xfrm>
            <a:off x="2353199" y="2431270"/>
            <a:ext cx="303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Meta-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pic>
        <p:nvPicPr>
          <p:cNvPr id="9" name="Picture 8" descr="A screenshot of a backpack&#10;&#10;AI-generated content may be incorrect.">
            <a:extLst>
              <a:ext uri="{FF2B5EF4-FFF2-40B4-BE49-F238E27FC236}">
                <a16:creationId xmlns:a16="http://schemas.microsoft.com/office/drawing/2014/main" id="{7B91FBC3-B9D3-3E4F-B7CB-6E06DCBA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34" y="1008542"/>
            <a:ext cx="5029200" cy="2403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A9BD4821-65E8-F276-331B-1B04A5827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99" y="994889"/>
            <a:ext cx="5086350" cy="2430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5D96-145A-BCF5-AF83-18B2ADDB8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52" y="3629286"/>
            <a:ext cx="5022695" cy="2400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6032D8-8D60-35DF-6E59-2B5740569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700" y="3603309"/>
            <a:ext cx="5086350" cy="2429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46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A14D0-1391-D2D3-4A87-07EEBF1FF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320DBE-1A01-7603-2A27-FE4201BA3D1B}"/>
              </a:ext>
            </a:extLst>
          </p:cNvPr>
          <p:cNvSpPr/>
          <p:nvPr/>
        </p:nvSpPr>
        <p:spPr>
          <a:xfrm>
            <a:off x="0" y="-1"/>
            <a:ext cx="12192000" cy="64979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99D77A-FAF3-BEE4-6DA7-4BBC1090F00A}"/>
              </a:ext>
            </a:extLst>
          </p:cNvPr>
          <p:cNvCxnSpPr/>
          <p:nvPr/>
        </p:nvCxnSpPr>
        <p:spPr>
          <a:xfrm>
            <a:off x="0" y="836759"/>
            <a:ext cx="121920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FDAC74-26E9-2F52-A98C-B06258A26E03}"/>
              </a:ext>
            </a:extLst>
          </p:cNvPr>
          <p:cNvCxnSpPr/>
          <p:nvPr/>
        </p:nvCxnSpPr>
        <p:spPr>
          <a:xfrm>
            <a:off x="741872" y="6400800"/>
            <a:ext cx="1145012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7D66C2-DC39-01D4-F8BF-FDC46B44BC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0" y="6216773"/>
            <a:ext cx="368054" cy="36805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09836-118A-41E5-D760-026638C8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460" y="6492875"/>
            <a:ext cx="2743200" cy="365125"/>
          </a:xfrm>
        </p:spPr>
        <p:txBody>
          <a:bodyPr/>
          <a:lstStyle/>
          <a:p>
            <a:fld id="{8573278C-7560-4C6F-B1DD-AEF29AC45423}" type="slidenum">
              <a:rPr lang="en-US" sz="1400" b="1" smtClean="0">
                <a:solidFill>
                  <a:schemeClr val="accent5">
                    <a:lumMod val="50000"/>
                  </a:schemeClr>
                </a:solidFill>
                <a:latin typeface="Lato" panose="020F0502020204030203"/>
              </a:rPr>
              <a:t>9</a:t>
            </a:fld>
            <a:endParaRPr lang="en-US" sz="1400" b="1" dirty="0">
              <a:solidFill>
                <a:schemeClr val="accent5">
                  <a:lumMod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090C7E-5A2C-40CD-F438-E2DA29E91C58}"/>
              </a:ext>
            </a:extLst>
          </p:cNvPr>
          <p:cNvSpPr txBox="1"/>
          <p:nvPr/>
        </p:nvSpPr>
        <p:spPr>
          <a:xfrm>
            <a:off x="155274" y="60385"/>
            <a:ext cx="1203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7.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Kết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quả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Triển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ato" panose="020F0502020204030203"/>
              </a:rPr>
              <a:t>khai</a:t>
            </a:r>
            <a:r>
              <a:rPr lang="en-US" sz="3200" dirty="0">
                <a:solidFill>
                  <a:schemeClr val="bg1"/>
                </a:solidFill>
                <a:latin typeface="Lato" panose="020F0502020204030203"/>
              </a:rPr>
              <a:t> &amp; Demo (Video)</a:t>
            </a:r>
            <a:r>
              <a:rPr lang="en-US" sz="3200" noProof="1">
                <a:solidFill>
                  <a:schemeClr val="bg1"/>
                </a:solidFill>
                <a:latin typeface="Lato" panose="020F0502020204030203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3D9601-9BB2-3992-5BEF-126B27DFCC14}"/>
              </a:ext>
            </a:extLst>
          </p:cNvPr>
          <p:cNvCxnSpPr/>
          <p:nvPr/>
        </p:nvCxnSpPr>
        <p:spPr>
          <a:xfrm>
            <a:off x="1971261" y="4485861"/>
            <a:ext cx="386632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B81E8B-1AFE-4155-F6C1-0754A2698B7F}"/>
              </a:ext>
            </a:extLst>
          </p:cNvPr>
          <p:cNvCxnSpPr/>
          <p:nvPr/>
        </p:nvCxnSpPr>
        <p:spPr>
          <a:xfrm>
            <a:off x="2517913" y="3611217"/>
            <a:ext cx="27034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FEE0AF4-6C76-937E-F838-5E5E985624F2}"/>
              </a:ext>
            </a:extLst>
          </p:cNvPr>
          <p:cNvSpPr txBox="1"/>
          <p:nvPr/>
        </p:nvSpPr>
        <p:spPr>
          <a:xfrm>
            <a:off x="2368107" y="5551187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6B3FC2-A45E-40CA-9219-EE7A0772EFBC}"/>
              </a:ext>
            </a:extLst>
          </p:cNvPr>
          <p:cNvSpPr txBox="1"/>
          <p:nvPr/>
        </p:nvSpPr>
        <p:spPr>
          <a:xfrm>
            <a:off x="2301129" y="3888004"/>
            <a:ext cx="3032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/>
              </a:rPr>
              <a:t>Knowledge</a:t>
            </a:r>
          </a:p>
        </p:txBody>
      </p:sp>
      <p:pic>
        <p:nvPicPr>
          <p:cNvPr id="3" name="2025-12-11 18-48-44">
            <a:hlinkClick r:id="" action="ppaction://media"/>
            <a:extLst>
              <a:ext uri="{FF2B5EF4-FFF2-40B4-BE49-F238E27FC236}">
                <a16:creationId xmlns:a16="http://schemas.microsoft.com/office/drawing/2014/main" id="{F294295E-DB2D-BD4C-E741-0DE627627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5425" y="906703"/>
            <a:ext cx="10296422" cy="583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5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985</Words>
  <Application>Microsoft Office PowerPoint</Application>
  <PresentationFormat>Widescreen</PresentationFormat>
  <Paragraphs>111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Hai Yen 20231048M</dc:creator>
  <cp:lastModifiedBy>Ngoc Anh Dang</cp:lastModifiedBy>
  <cp:revision>196</cp:revision>
  <dcterms:created xsi:type="dcterms:W3CDTF">2024-12-08T09:47:20Z</dcterms:created>
  <dcterms:modified xsi:type="dcterms:W3CDTF">2025-12-26T01:24:36Z</dcterms:modified>
</cp:coreProperties>
</file>